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urce Code Pro Light"/>
      <p:regular r:id="rId35"/>
      <p:bold r:id="rId36"/>
      <p:italic r:id="rId37"/>
      <p:boldItalic r:id="rId38"/>
    </p:embeddedFont>
    <p:embeddedFont>
      <p:font typeface="Teko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Source Code Pro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  <p:embeddedFont>
      <p:font typeface="Teko Medium"/>
      <p:regular r:id="rId53"/>
      <p:bold r:id="rId54"/>
    </p:embeddedFont>
    <p:embeddedFont>
      <p:font typeface="Teko Light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SourceCodePro-bold.fntdata"/><Relationship Id="rId45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Italic.fntdata"/><Relationship Id="rId47" Type="http://schemas.openxmlformats.org/officeDocument/2006/relationships/font" Target="fonts/SourceCodePro-italic.fntdata"/><Relationship Id="rId49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SourceCodeProLight-regular.fntdata"/><Relationship Id="rId34" Type="http://schemas.openxmlformats.org/officeDocument/2006/relationships/slide" Target="slides/slide29.xml"/><Relationship Id="rId37" Type="http://schemas.openxmlformats.org/officeDocument/2006/relationships/font" Target="fonts/SourceCodeProLight-italic.fntdata"/><Relationship Id="rId36" Type="http://schemas.openxmlformats.org/officeDocument/2006/relationships/font" Target="fonts/SourceCodeProLight-bold.fntdata"/><Relationship Id="rId39" Type="http://schemas.openxmlformats.org/officeDocument/2006/relationships/font" Target="fonts/Teko-regular.fntdata"/><Relationship Id="rId38" Type="http://schemas.openxmlformats.org/officeDocument/2006/relationships/font" Target="fonts/SourceCodePro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3" Type="http://schemas.openxmlformats.org/officeDocument/2006/relationships/font" Target="fonts/TekoMedium-regular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TekoLight-regular.fntdata"/><Relationship Id="rId10" Type="http://schemas.openxmlformats.org/officeDocument/2006/relationships/slide" Target="slides/slide5.xml"/><Relationship Id="rId54" Type="http://schemas.openxmlformats.org/officeDocument/2006/relationships/font" Target="fonts/Teko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Tek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7a0186cb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7a0186cb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64156046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64156046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7a0186c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7a0186c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7a0186c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7a0186c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641560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641560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65e7bc0b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65e7bc0b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7a09ccd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7a09ccd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7a09ccd3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7a09ccd3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7a09ccd3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7a09ccd3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7a09ccd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7a09ccd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839fbfcd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0839fbfc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839fbfc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839fbf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0839fbfc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0839fbfc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7a09ccd3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7a09ccd3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839fbfcd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0839fbfcd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839fbfcd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0839fbfcd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0839fbfcd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0839fbfcd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6415604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6415604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cc3b636c9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cc3b636c9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713f6f7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713f6f7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522eb79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522eb79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64156046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64156046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7a0186c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7a0186c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hyperlink" Target="http://drive.google.com/file/d/1YBnAeFXBY9PHF0VC9aPspsmAM4lpFzA9/view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hyperlink" Target="http://drive.google.com/file/d/1owSkJTYuZOlC9KW7ydRkJWG20RenweKF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62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hyperlink" Target="http://drive.google.com/file/d/1seIXpXMkq1PfsdL7fuCcNDekgg4ux-kj/view" TargetMode="External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hyperlink" Target="http://drive.google.com/file/d/1iICWnpVE-K7hYy1NYIwx5FPGwVBY2dTt/view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drive.google.com/file/d/1FzLRPqsYEUH0PB_sF_uu3aFtX7GWaX3t/view?usp=sharing" TargetMode="External"/><Relationship Id="rId7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hyperlink" Target="http://drive.google.com/file/d/1LPfQTl1HFr54cfqUKepbpUwoUcoOZ9wy/view" TargetMode="External"/><Relationship Id="rId7" Type="http://schemas.openxmlformats.org/officeDocument/2006/relationships/image" Target="../media/image11.png"/><Relationship Id="rId8" Type="http://schemas.openxmlformats.org/officeDocument/2006/relationships/hyperlink" Target="http://drive.google.com/file/d/11XhhlV4Ofepv_-Hd449nBl5fn4chUB_e/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575850" y="3777400"/>
            <a:ext cx="31554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Andres Felipe Quebrada Agudelo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1225091462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4" name="Google Shape;494;p21"/>
          <p:cNvSpPr txBox="1"/>
          <p:nvPr>
            <p:ph type="ctrTitle"/>
          </p:nvPr>
        </p:nvSpPr>
        <p:spPr>
          <a:xfrm>
            <a:off x="363075" y="1376825"/>
            <a:ext cx="4915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SONIDO Y PROCESAMIENTO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0"/>
          <p:cNvSpPr txBox="1"/>
          <p:nvPr>
            <p:ph idx="4294967295" type="title"/>
          </p:nvPr>
        </p:nvSpPr>
        <p:spPr>
          <a:xfrm>
            <a:off x="1766398" y="9248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0" name="Google Shape;630;p30"/>
          <p:cNvSpPr txBox="1"/>
          <p:nvPr>
            <p:ph idx="4294967295" type="title"/>
          </p:nvPr>
        </p:nvSpPr>
        <p:spPr>
          <a:xfrm>
            <a:off x="592973" y="31170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6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31" name="Google Shape;6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850" y="727950"/>
            <a:ext cx="4984825" cy="1119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213" y="2377225"/>
            <a:ext cx="7505700" cy="2057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1"/>
          <p:cNvSpPr txBox="1"/>
          <p:nvPr>
            <p:ph type="ctrTitle"/>
          </p:nvPr>
        </p:nvSpPr>
        <p:spPr>
          <a:xfrm>
            <a:off x="3206125" y="-9475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/>
              <a:t>EJEMPLOS</a:t>
            </a:r>
            <a:endParaRPr i="1" sz="4000"/>
          </a:p>
        </p:txBody>
      </p:sp>
      <p:sp>
        <p:nvSpPr>
          <p:cNvPr id="638" name="Google Shape;638;p31"/>
          <p:cNvSpPr/>
          <p:nvPr/>
        </p:nvSpPr>
        <p:spPr>
          <a:xfrm rot="5400000">
            <a:off x="1263903" y="4361730"/>
            <a:ext cx="6696740" cy="199479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1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0" y="1469025"/>
            <a:ext cx="3958125" cy="26407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1" name="Google Shape;641;p31" title="lime15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725" y="4374900"/>
            <a:ext cx="553750" cy="5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75" y="1469025"/>
            <a:ext cx="4023925" cy="26600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3" name="Google Shape;643;p31" title="palabra_hablada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575" y="4423175"/>
            <a:ext cx="642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2450264" y="375486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2"/>
          <p:cNvSpPr txBox="1"/>
          <p:nvPr>
            <p:ph idx="1" type="subTitle"/>
          </p:nvPr>
        </p:nvSpPr>
        <p:spPr>
          <a:xfrm flipH="1">
            <a:off x="5960675" y="2765225"/>
            <a:ext cx="26097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Librerías: </a:t>
            </a:r>
            <a:endParaRPr b="1"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numpy as np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matplotlib.pyplot as plt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from scipy.io.wavfile import write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Parámetros de entrada:</a:t>
            </a:r>
            <a:endParaRPr b="1"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duración (s).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frecuencia de muestreo(hz).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frecuencia de tono.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valor mínimo.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valor máximo.</a:t>
            </a:r>
            <a:endParaRPr sz="1500">
              <a:solidFill>
                <a:srgbClr val="F3F3F3"/>
              </a:solidFill>
            </a:endParaRPr>
          </a:p>
        </p:txBody>
      </p:sp>
      <p:sp>
        <p:nvSpPr>
          <p:cNvPr id="650" name="Google Shape;650;p32"/>
          <p:cNvSpPr txBox="1"/>
          <p:nvPr>
            <p:ph type="title"/>
          </p:nvPr>
        </p:nvSpPr>
        <p:spPr>
          <a:xfrm>
            <a:off x="5960672" y="5400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GENERAR AUDIO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51" name="Google Shape;651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2450264" y="375486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2" name="Google Shape;6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75" y="478900"/>
            <a:ext cx="3948425" cy="1599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01" y="2449900"/>
            <a:ext cx="3545500" cy="1133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3"/>
          <p:cNvGrpSpPr/>
          <p:nvPr/>
        </p:nvGrpSpPr>
        <p:grpSpPr>
          <a:xfrm>
            <a:off x="2686812" y="1666227"/>
            <a:ext cx="3686768" cy="1986186"/>
            <a:chOff x="751575" y="1144325"/>
            <a:chExt cx="6340100" cy="3415625"/>
          </a:xfrm>
        </p:grpSpPr>
        <p:sp>
          <p:nvSpPr>
            <p:cNvPr id="659" name="Google Shape;659;p33"/>
            <p:cNvSpPr/>
            <p:nvPr/>
          </p:nvSpPr>
          <p:spPr>
            <a:xfrm>
              <a:off x="75157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0" y="17872"/>
                  </a:lnTo>
                  <a:lnTo>
                    <a:pt x="10323" y="35731"/>
                  </a:lnTo>
                  <a:lnTo>
                    <a:pt x="30957" y="35731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427672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44" y="1"/>
                  </a:moveTo>
                  <a:lnTo>
                    <a:pt x="10311" y="1"/>
                  </a:lnTo>
                  <a:lnTo>
                    <a:pt x="0" y="17872"/>
                  </a:lnTo>
                  <a:lnTo>
                    <a:pt x="10311" y="35731"/>
                  </a:lnTo>
                  <a:lnTo>
                    <a:pt x="30944" y="35731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1632925" y="2169450"/>
              <a:ext cx="1031700" cy="893275"/>
            </a:xfrm>
            <a:custGeom>
              <a:rect b="b" l="l" r="r" t="t"/>
              <a:pathLst>
                <a:path extrusionOk="0" fill="none" h="35731" w="41268">
                  <a:moveTo>
                    <a:pt x="30945" y="0"/>
                  </a:moveTo>
                  <a:lnTo>
                    <a:pt x="10312" y="0"/>
                  </a:lnTo>
                  <a:lnTo>
                    <a:pt x="1" y="17860"/>
                  </a:lnTo>
                  <a:lnTo>
                    <a:pt x="10312" y="35731"/>
                  </a:lnTo>
                  <a:lnTo>
                    <a:pt x="30945" y="35731"/>
                  </a:lnTo>
                  <a:lnTo>
                    <a:pt x="41268" y="17860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1633825" y="1144325"/>
              <a:ext cx="1031400" cy="893275"/>
            </a:xfrm>
            <a:custGeom>
              <a:rect b="b" l="l" r="r" t="t"/>
              <a:pathLst>
                <a:path extrusionOk="0" fill="none" h="35731" w="41256">
                  <a:moveTo>
                    <a:pt x="30945" y="0"/>
                  </a:moveTo>
                  <a:lnTo>
                    <a:pt x="10311" y="0"/>
                  </a:lnTo>
                  <a:lnTo>
                    <a:pt x="0" y="17871"/>
                  </a:lnTo>
                  <a:lnTo>
                    <a:pt x="10311" y="35731"/>
                  </a:lnTo>
                  <a:lnTo>
                    <a:pt x="30945" y="35731"/>
                  </a:lnTo>
                  <a:lnTo>
                    <a:pt x="41256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51517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4" y="1"/>
                  </a:lnTo>
                  <a:lnTo>
                    <a:pt x="1" y="17872"/>
                  </a:lnTo>
                  <a:lnTo>
                    <a:pt x="10324" y="35731"/>
                  </a:lnTo>
                  <a:lnTo>
                    <a:pt x="30957" y="35731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396550" y="2169450"/>
              <a:ext cx="1031700" cy="893275"/>
            </a:xfrm>
            <a:custGeom>
              <a:rect b="b" l="l" r="r" t="t"/>
              <a:pathLst>
                <a:path extrusionOk="0" fill="none" h="35731" w="41268">
                  <a:moveTo>
                    <a:pt x="30945" y="0"/>
                  </a:moveTo>
                  <a:lnTo>
                    <a:pt x="10323" y="0"/>
                  </a:lnTo>
                  <a:lnTo>
                    <a:pt x="0" y="17860"/>
                  </a:lnTo>
                  <a:lnTo>
                    <a:pt x="10323" y="35731"/>
                  </a:lnTo>
                  <a:lnTo>
                    <a:pt x="30945" y="35731"/>
                  </a:lnTo>
                  <a:lnTo>
                    <a:pt x="41267" y="17860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397425" y="1144325"/>
              <a:ext cx="1031425" cy="893275"/>
            </a:xfrm>
            <a:custGeom>
              <a:rect b="b" l="l" r="r" t="t"/>
              <a:pathLst>
                <a:path extrusionOk="0" fill="none" h="35731" w="41257">
                  <a:moveTo>
                    <a:pt x="30945" y="0"/>
                  </a:moveTo>
                  <a:lnTo>
                    <a:pt x="10312" y="0"/>
                  </a:lnTo>
                  <a:lnTo>
                    <a:pt x="1" y="17871"/>
                  </a:lnTo>
                  <a:lnTo>
                    <a:pt x="10312" y="35731"/>
                  </a:lnTo>
                  <a:lnTo>
                    <a:pt x="30945" y="35731"/>
                  </a:lnTo>
                  <a:lnTo>
                    <a:pt x="41256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059975" y="2696000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57" y="0"/>
                  </a:moveTo>
                  <a:lnTo>
                    <a:pt x="10323" y="0"/>
                  </a:lnTo>
                  <a:lnTo>
                    <a:pt x="0" y="17872"/>
                  </a:lnTo>
                  <a:lnTo>
                    <a:pt x="10323" y="35743"/>
                  </a:lnTo>
                  <a:lnTo>
                    <a:pt x="30957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4298750" y="2696000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44" y="0"/>
                  </a:moveTo>
                  <a:lnTo>
                    <a:pt x="10311" y="0"/>
                  </a:lnTo>
                  <a:lnTo>
                    <a:pt x="0" y="17872"/>
                  </a:lnTo>
                  <a:lnTo>
                    <a:pt x="10311" y="35743"/>
                  </a:lnTo>
                  <a:lnTo>
                    <a:pt x="30944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179800" y="3205275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1" y="17872"/>
                  </a:lnTo>
                  <a:lnTo>
                    <a:pt x="10323" y="35732"/>
                  </a:lnTo>
                  <a:lnTo>
                    <a:pt x="30957" y="35732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5180700" y="2180150"/>
              <a:ext cx="1031700" cy="893600"/>
            </a:xfrm>
            <a:custGeom>
              <a:rect b="b" l="l" r="r" t="t"/>
              <a:pathLst>
                <a:path extrusionOk="0" fill="none" h="35744" w="41268">
                  <a:moveTo>
                    <a:pt x="30945" y="1"/>
                  </a:moveTo>
                  <a:lnTo>
                    <a:pt x="10323" y="1"/>
                  </a:lnTo>
                  <a:lnTo>
                    <a:pt x="0" y="17872"/>
                  </a:lnTo>
                  <a:lnTo>
                    <a:pt x="10323" y="35743"/>
                  </a:lnTo>
                  <a:lnTo>
                    <a:pt x="30945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395950" y="3157375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45" y="0"/>
                  </a:moveTo>
                  <a:lnTo>
                    <a:pt x="10323" y="0"/>
                  </a:lnTo>
                  <a:lnTo>
                    <a:pt x="0" y="17871"/>
                  </a:lnTo>
                  <a:lnTo>
                    <a:pt x="10323" y="35743"/>
                  </a:lnTo>
                  <a:lnTo>
                    <a:pt x="30945" y="35743"/>
                  </a:lnTo>
                  <a:lnTo>
                    <a:pt x="41267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1634725" y="3157375"/>
              <a:ext cx="1031400" cy="893575"/>
            </a:xfrm>
            <a:custGeom>
              <a:rect b="b" l="l" r="r" t="t"/>
              <a:pathLst>
                <a:path extrusionOk="0" fill="none" h="35743" w="41256">
                  <a:moveTo>
                    <a:pt x="30944" y="0"/>
                  </a:moveTo>
                  <a:lnTo>
                    <a:pt x="10311" y="0"/>
                  </a:lnTo>
                  <a:lnTo>
                    <a:pt x="0" y="17871"/>
                  </a:lnTo>
                  <a:lnTo>
                    <a:pt x="10311" y="35743"/>
                  </a:lnTo>
                  <a:lnTo>
                    <a:pt x="30944" y="35743"/>
                  </a:lnTo>
                  <a:lnTo>
                    <a:pt x="41255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515775" y="36666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1" y="17872"/>
                  </a:lnTo>
                  <a:lnTo>
                    <a:pt x="10323" y="35731"/>
                  </a:lnTo>
                  <a:lnTo>
                    <a:pt x="30957" y="35731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516675" y="2641525"/>
              <a:ext cx="1031700" cy="893600"/>
            </a:xfrm>
            <a:custGeom>
              <a:rect b="b" l="l" r="r" t="t"/>
              <a:pathLst>
                <a:path extrusionOk="0" fill="none" h="35744" w="41268">
                  <a:moveTo>
                    <a:pt x="30945" y="1"/>
                  </a:moveTo>
                  <a:lnTo>
                    <a:pt x="10311" y="1"/>
                  </a:lnTo>
                  <a:lnTo>
                    <a:pt x="0" y="17872"/>
                  </a:lnTo>
                  <a:lnTo>
                    <a:pt x="10311" y="35743"/>
                  </a:lnTo>
                  <a:lnTo>
                    <a:pt x="30945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33"/>
          <p:cNvSpPr txBox="1"/>
          <p:nvPr>
            <p:ph type="ctrTitle"/>
          </p:nvPr>
        </p:nvSpPr>
        <p:spPr>
          <a:xfrm>
            <a:off x="1964850" y="-167104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3F3F3"/>
                </a:solidFill>
              </a:rPr>
              <a:t>¿CÓMO LO HACEMOS? </a:t>
            </a:r>
            <a:endParaRPr sz="2600">
              <a:solidFill>
                <a:srgbClr val="F3F3F3"/>
              </a:solidFill>
            </a:endParaRPr>
          </a:p>
        </p:txBody>
      </p:sp>
      <p:sp>
        <p:nvSpPr>
          <p:cNvPr id="675" name="Google Shape;675;p33"/>
          <p:cNvSpPr txBox="1"/>
          <p:nvPr/>
        </p:nvSpPr>
        <p:spPr>
          <a:xfrm>
            <a:off x="5196546" y="3586080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Escalar valores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6" name="Google Shape;676;p33"/>
          <p:cNvSpPr txBox="1"/>
          <p:nvPr/>
        </p:nvSpPr>
        <p:spPr>
          <a:xfrm>
            <a:off x="1453500" y="2833200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Generar la señal 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3"/>
          <p:cNvSpPr txBox="1"/>
          <p:nvPr/>
        </p:nvSpPr>
        <p:spPr>
          <a:xfrm>
            <a:off x="7009798" y="2311675"/>
            <a:ext cx="1666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Guardamos la señal 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8" name="Google Shape;678;p33"/>
          <p:cNvSpPr txBox="1"/>
          <p:nvPr/>
        </p:nvSpPr>
        <p:spPr>
          <a:xfrm>
            <a:off x="2974174" y="3852975"/>
            <a:ext cx="1756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Agregar </a:t>
            </a: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algún</a:t>
            </a: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ruido 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79" name="Google Shape;679;p33"/>
          <p:cNvCxnSpPr/>
          <p:nvPr/>
        </p:nvCxnSpPr>
        <p:spPr>
          <a:xfrm>
            <a:off x="3499850" y="2582825"/>
            <a:ext cx="528300" cy="86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0" name="Google Shape;680;p33"/>
          <p:cNvCxnSpPr/>
          <p:nvPr/>
        </p:nvCxnSpPr>
        <p:spPr>
          <a:xfrm flipH="1" rot="10800000">
            <a:off x="4036225" y="3126425"/>
            <a:ext cx="1535700" cy="29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1" name="Google Shape;681;p33"/>
          <p:cNvCxnSpPr/>
          <p:nvPr/>
        </p:nvCxnSpPr>
        <p:spPr>
          <a:xfrm rot="10800000">
            <a:off x="5147950" y="2554350"/>
            <a:ext cx="383700" cy="55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2" name="Google Shape;682;p33"/>
          <p:cNvCxnSpPr/>
          <p:nvPr/>
        </p:nvCxnSpPr>
        <p:spPr>
          <a:xfrm flipH="1" rot="10800000">
            <a:off x="5196550" y="2559025"/>
            <a:ext cx="17565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3" name="Google Shape;683;p33"/>
          <p:cNvCxnSpPr/>
          <p:nvPr/>
        </p:nvCxnSpPr>
        <p:spPr>
          <a:xfrm rot="10800000">
            <a:off x="2473800" y="2833188"/>
            <a:ext cx="103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84" name="Google Shape;684;p33"/>
          <p:cNvCxnSpPr/>
          <p:nvPr/>
        </p:nvCxnSpPr>
        <p:spPr>
          <a:xfrm flipH="1">
            <a:off x="4005200" y="3450200"/>
            <a:ext cx="7200" cy="53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5" name="Google Shape;685;p33"/>
          <p:cNvCxnSpPr/>
          <p:nvPr/>
        </p:nvCxnSpPr>
        <p:spPr>
          <a:xfrm flipH="1">
            <a:off x="5533975" y="3158475"/>
            <a:ext cx="7800" cy="54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6" name="Google Shape;686;p33"/>
          <p:cNvCxnSpPr/>
          <p:nvPr/>
        </p:nvCxnSpPr>
        <p:spPr>
          <a:xfrm rot="10800000">
            <a:off x="2066025" y="2010213"/>
            <a:ext cx="103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87" name="Google Shape;687;p33"/>
          <p:cNvCxnSpPr/>
          <p:nvPr/>
        </p:nvCxnSpPr>
        <p:spPr>
          <a:xfrm flipH="1" rot="10800000">
            <a:off x="5067900" y="1727225"/>
            <a:ext cx="17565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8" name="Google Shape;688;p33"/>
          <p:cNvSpPr txBox="1"/>
          <p:nvPr/>
        </p:nvSpPr>
        <p:spPr>
          <a:xfrm>
            <a:off x="534375" y="1830675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Generar archivo de audio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9" name="Google Shape;689;p33"/>
          <p:cNvSpPr txBox="1"/>
          <p:nvPr/>
        </p:nvSpPr>
        <p:spPr>
          <a:xfrm>
            <a:off x="7160108" y="1486626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Graficar audio</a:t>
            </a:r>
            <a:endParaRPr sz="18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0" name="Google Shape;690;p33"/>
          <p:cNvSpPr txBox="1"/>
          <p:nvPr>
            <p:ph idx="4294967295" type="title"/>
          </p:nvPr>
        </p:nvSpPr>
        <p:spPr>
          <a:xfrm>
            <a:off x="146473" y="17213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1" name="Google Shape;691;p33"/>
          <p:cNvSpPr txBox="1"/>
          <p:nvPr>
            <p:ph idx="4294967295" type="title"/>
          </p:nvPr>
        </p:nvSpPr>
        <p:spPr>
          <a:xfrm>
            <a:off x="996823" y="2792248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2" name="Google Shape;692;p33"/>
          <p:cNvSpPr txBox="1"/>
          <p:nvPr>
            <p:ph idx="4294967295" type="title"/>
          </p:nvPr>
        </p:nvSpPr>
        <p:spPr>
          <a:xfrm>
            <a:off x="3653298" y="42482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3" name="Google Shape;693;p33"/>
          <p:cNvSpPr txBox="1"/>
          <p:nvPr>
            <p:ph idx="4294967295" type="title"/>
          </p:nvPr>
        </p:nvSpPr>
        <p:spPr>
          <a:xfrm>
            <a:off x="6373573" y="358607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4" name="Google Shape;694;p33"/>
          <p:cNvSpPr txBox="1"/>
          <p:nvPr>
            <p:ph idx="4294967295" type="title"/>
          </p:nvPr>
        </p:nvSpPr>
        <p:spPr>
          <a:xfrm>
            <a:off x="8525998" y="2282848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5" name="Google Shape;695;p33"/>
          <p:cNvSpPr txBox="1"/>
          <p:nvPr>
            <p:ph idx="4294967295" type="title"/>
          </p:nvPr>
        </p:nvSpPr>
        <p:spPr>
          <a:xfrm>
            <a:off x="8525998" y="144567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6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4"/>
          <p:cNvSpPr txBox="1"/>
          <p:nvPr>
            <p:ph idx="4294967295" type="title"/>
          </p:nvPr>
        </p:nvSpPr>
        <p:spPr>
          <a:xfrm>
            <a:off x="1774648" y="2511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1" name="Google Shape;701;p34"/>
          <p:cNvSpPr txBox="1"/>
          <p:nvPr>
            <p:ph idx="4294967295" type="title"/>
          </p:nvPr>
        </p:nvSpPr>
        <p:spPr>
          <a:xfrm>
            <a:off x="1577248" y="115437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2" name="Google Shape;702;p34"/>
          <p:cNvSpPr txBox="1"/>
          <p:nvPr>
            <p:ph idx="4294967295" type="title"/>
          </p:nvPr>
        </p:nvSpPr>
        <p:spPr>
          <a:xfrm>
            <a:off x="1198873" y="255907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3" name="Google Shape;703;p34"/>
          <p:cNvSpPr txBox="1"/>
          <p:nvPr>
            <p:ph idx="4294967295" type="title"/>
          </p:nvPr>
        </p:nvSpPr>
        <p:spPr>
          <a:xfrm>
            <a:off x="592973" y="37485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04" name="Google Shape;7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238" y="251150"/>
            <a:ext cx="4718150" cy="57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5" name="Google Shape;7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763" y="1262263"/>
            <a:ext cx="5109075" cy="6851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6" name="Google Shape;7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0975" y="2332700"/>
            <a:ext cx="5264700" cy="10305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7" name="Google Shape;70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7250" y="3748525"/>
            <a:ext cx="6277300" cy="11321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5"/>
          <p:cNvSpPr txBox="1"/>
          <p:nvPr>
            <p:ph idx="4294967295" type="title"/>
          </p:nvPr>
        </p:nvSpPr>
        <p:spPr>
          <a:xfrm>
            <a:off x="1766398" y="9248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13" name="Google Shape;713;p35"/>
          <p:cNvSpPr txBox="1"/>
          <p:nvPr>
            <p:ph idx="4294967295" type="title"/>
          </p:nvPr>
        </p:nvSpPr>
        <p:spPr>
          <a:xfrm>
            <a:off x="592973" y="31170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6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14" name="Google Shape;7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650" y="924825"/>
            <a:ext cx="5487375" cy="6624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5" name="Google Shape;7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775" y="2100275"/>
            <a:ext cx="6719375" cy="21050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/>
          <p:nvPr>
            <p:ph type="title"/>
          </p:nvPr>
        </p:nvSpPr>
        <p:spPr>
          <a:xfrm>
            <a:off x="720000" y="2259300"/>
            <a:ext cx="32283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EJEMPLOS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21" name="Google Shape;7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23" name="Google Shape;723;p36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724" name="Google Shape;724;p36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6" name="Google Shape;7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300" y="1204925"/>
            <a:ext cx="4540475" cy="27336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7" name="Google Shape;727;p36" title="audio_generado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050" y="2259300"/>
            <a:ext cx="548700" cy="6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 txBox="1"/>
          <p:nvPr/>
        </p:nvSpPr>
        <p:spPr>
          <a:xfrm>
            <a:off x="5195275" y="1905250"/>
            <a:ext cx="19614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¿Qué es sintetizar?</a:t>
            </a:r>
            <a:endParaRPr sz="23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33" name="Google Shape;733;p37"/>
          <p:cNvSpPr txBox="1"/>
          <p:nvPr/>
        </p:nvSpPr>
        <p:spPr>
          <a:xfrm>
            <a:off x="4407078" y="2527013"/>
            <a:ext cx="2824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 Light"/>
              <a:buChar char="●"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Juntar elementos para crear un nuevo conjunto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4" name="Google Shape;734;p37"/>
          <p:cNvSpPr txBox="1"/>
          <p:nvPr/>
        </p:nvSpPr>
        <p:spPr>
          <a:xfrm>
            <a:off x="4407025" y="3063713"/>
            <a:ext cx="3187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 Light"/>
              <a:buChar char="●"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Generar sonido a partir de medio no </a:t>
            </a: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acústico</a:t>
            </a: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4315224" y="3814050"/>
            <a:ext cx="3370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Librerías: </a:t>
            </a:r>
            <a:endParaRPr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</a:t>
            </a:r>
            <a:r>
              <a:rPr b="1" i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json</a:t>
            </a:r>
            <a:endParaRPr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numpy as np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matplotlib.pyplot as plt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from scipy.io.wavfile import write</a:t>
            </a:r>
            <a:endParaRPr sz="11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6" name="Google Shape;736;p37"/>
          <p:cNvSpPr txBox="1"/>
          <p:nvPr>
            <p:ph type="ctrTitle"/>
          </p:nvPr>
        </p:nvSpPr>
        <p:spPr>
          <a:xfrm>
            <a:off x="2471725" y="-1587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3F3F3"/>
                </a:solidFill>
              </a:rPr>
              <a:t>SINTETIZAR TONOS </a:t>
            </a:r>
            <a:endParaRPr sz="2600">
              <a:solidFill>
                <a:srgbClr val="F3F3F3"/>
              </a:solidFill>
            </a:endParaRPr>
          </a:p>
        </p:txBody>
      </p:sp>
      <p:grpSp>
        <p:nvGrpSpPr>
          <p:cNvPr id="737" name="Google Shape;737;p37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738" name="Google Shape;738;p37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975" y="1800225"/>
            <a:ext cx="68770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8"/>
          <p:cNvSpPr txBox="1"/>
          <p:nvPr/>
        </p:nvSpPr>
        <p:spPr>
          <a:xfrm>
            <a:off x="3591300" y="1177200"/>
            <a:ext cx="19614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Función</a:t>
            </a:r>
            <a:r>
              <a:rPr lang="es" sz="23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para sintetizar</a:t>
            </a:r>
            <a:endParaRPr sz="23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9"/>
          <p:cNvSpPr txBox="1"/>
          <p:nvPr>
            <p:ph idx="4294967295" type="title"/>
          </p:nvPr>
        </p:nvSpPr>
        <p:spPr>
          <a:xfrm>
            <a:off x="1474673" y="299198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06" name="Google Shape;806;p39"/>
          <p:cNvSpPr txBox="1"/>
          <p:nvPr>
            <p:ph idx="4294967295" type="title"/>
          </p:nvPr>
        </p:nvSpPr>
        <p:spPr>
          <a:xfrm>
            <a:off x="1577248" y="115437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07" name="Google Shape;807;p39"/>
          <p:cNvSpPr txBox="1"/>
          <p:nvPr>
            <p:ph idx="4294967295" type="title"/>
          </p:nvPr>
        </p:nvSpPr>
        <p:spPr>
          <a:xfrm>
            <a:off x="1251823" y="24532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08" name="Google Shape;808;p39"/>
          <p:cNvSpPr txBox="1"/>
          <p:nvPr>
            <p:ph idx="4294967295" type="title"/>
          </p:nvPr>
        </p:nvSpPr>
        <p:spPr>
          <a:xfrm>
            <a:off x="306723" y="3878010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09" name="Google Shape;8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523" y="250600"/>
            <a:ext cx="5310751" cy="6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373" y="1033346"/>
            <a:ext cx="53054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3986" y="2283421"/>
            <a:ext cx="53054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3413" y="3447763"/>
            <a:ext cx="77152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"/>
          <p:cNvSpPr txBox="1"/>
          <p:nvPr>
            <p:ph idx="9" type="ctrTitle"/>
          </p:nvPr>
        </p:nvSpPr>
        <p:spPr>
          <a:xfrm>
            <a:off x="723600" y="-2201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700">
                <a:solidFill>
                  <a:srgbClr val="F3F3F3"/>
                </a:solidFill>
              </a:rPr>
              <a:t>TABLA DE CONTENIDO </a:t>
            </a:r>
            <a:endParaRPr i="1" sz="2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0" name="Google Shape;500;p22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Graficar archivo de audio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1" name="Google Shape;501;p22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2" name="Google Shape;502;p22"/>
          <p:cNvSpPr txBox="1"/>
          <p:nvPr>
            <p:ph idx="3" type="ctrTitle"/>
          </p:nvPr>
        </p:nvSpPr>
        <p:spPr>
          <a:xfrm>
            <a:off x="6021200" y="1508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Transformar frecuencia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3" name="Google Shape;503;p22"/>
          <p:cNvSpPr txBox="1"/>
          <p:nvPr>
            <p:ph idx="5" type="title"/>
          </p:nvPr>
        </p:nvSpPr>
        <p:spPr>
          <a:xfrm>
            <a:off x="5249879" y="165685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4" name="Google Shape;504;p22"/>
          <p:cNvSpPr txBox="1"/>
          <p:nvPr>
            <p:ph idx="6" type="ctrTitle"/>
          </p:nvPr>
        </p:nvSpPr>
        <p:spPr>
          <a:xfrm>
            <a:off x="6021200" y="247611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Generar audio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2"/>
          <p:cNvSpPr txBox="1"/>
          <p:nvPr>
            <p:ph idx="8" type="title"/>
          </p:nvPr>
        </p:nvSpPr>
        <p:spPr>
          <a:xfrm>
            <a:off x="5249879" y="259940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6" name="Google Shape;506;p22"/>
          <p:cNvSpPr txBox="1"/>
          <p:nvPr>
            <p:ph idx="13" type="ctrTitle"/>
          </p:nvPr>
        </p:nvSpPr>
        <p:spPr>
          <a:xfrm>
            <a:off x="5000864" y="35419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Sintetizar tonos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2"/>
          <p:cNvSpPr txBox="1"/>
          <p:nvPr>
            <p:ph idx="15" type="title"/>
          </p:nvPr>
        </p:nvSpPr>
        <p:spPr>
          <a:xfrm>
            <a:off x="4078923" y="354195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08" name="Google Shape;5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718223" y="474748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2"/>
          <p:cNvSpPr txBox="1"/>
          <p:nvPr>
            <p:ph idx="15" type="title"/>
          </p:nvPr>
        </p:nvSpPr>
        <p:spPr>
          <a:xfrm>
            <a:off x="4078923" y="448450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2"/>
          <p:cNvSpPr txBox="1"/>
          <p:nvPr>
            <p:ph idx="13" type="ctrTitle"/>
          </p:nvPr>
        </p:nvSpPr>
        <p:spPr>
          <a:xfrm>
            <a:off x="5132239" y="42625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Reconocer palabras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3" y="533400"/>
            <a:ext cx="80295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1"/>
          <p:cNvSpPr txBox="1"/>
          <p:nvPr>
            <p:ph type="title"/>
          </p:nvPr>
        </p:nvSpPr>
        <p:spPr>
          <a:xfrm>
            <a:off x="4884200" y="300700"/>
            <a:ext cx="32283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EJEMPLOS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23" name="Google Shape;8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46262" y="2028150"/>
            <a:ext cx="2546775" cy="10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25" name="Google Shape;825;p41"/>
          <p:cNvGrpSpPr/>
          <p:nvPr/>
        </p:nvGrpSpPr>
        <p:grpSpPr>
          <a:xfrm>
            <a:off x="4746610" y="1947248"/>
            <a:ext cx="5006813" cy="2715708"/>
            <a:chOff x="2735900" y="3141850"/>
            <a:chExt cx="4615000" cy="1024950"/>
          </a:xfrm>
        </p:grpSpPr>
        <p:sp>
          <p:nvSpPr>
            <p:cNvPr id="826" name="Google Shape;826;p41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41"/>
          <p:cNvGrpSpPr/>
          <p:nvPr/>
        </p:nvGrpSpPr>
        <p:grpSpPr>
          <a:xfrm rot="10800000">
            <a:off x="-670490" y="403348"/>
            <a:ext cx="5006813" cy="2715708"/>
            <a:chOff x="2735900" y="3141850"/>
            <a:chExt cx="4615000" cy="1024950"/>
          </a:xfrm>
        </p:grpSpPr>
        <p:sp>
          <p:nvSpPr>
            <p:cNvPr id="829" name="Google Shape;829;p41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1" name="Google Shape;8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58012" y="1922662"/>
            <a:ext cx="2546775" cy="10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1" title="tono_generado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5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014375" y="2328850"/>
            <a:ext cx="6572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2"/>
          <p:cNvGrpSpPr/>
          <p:nvPr/>
        </p:nvGrpSpPr>
        <p:grpSpPr>
          <a:xfrm rot="10800000">
            <a:off x="-315" y="736022"/>
            <a:ext cx="5119881" cy="1320238"/>
            <a:chOff x="2735900" y="3141850"/>
            <a:chExt cx="4615000" cy="1024950"/>
          </a:xfrm>
        </p:grpSpPr>
        <p:sp>
          <p:nvSpPr>
            <p:cNvPr id="839" name="Google Shape;839;p42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2" name="Google Shape;842;p42"/>
          <p:cNvSpPr txBox="1"/>
          <p:nvPr>
            <p:ph type="title"/>
          </p:nvPr>
        </p:nvSpPr>
        <p:spPr>
          <a:xfrm>
            <a:off x="2898350" y="3395475"/>
            <a:ext cx="426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5200">
                <a:solidFill>
                  <a:srgbClr val="F3F3F3"/>
                </a:solidFill>
              </a:rPr>
              <a:t>RECONOCER PALABRAS</a:t>
            </a:r>
            <a:endParaRPr b="1" i="1" sz="5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8" name="Google Shape;848;p4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LIBRERÍAS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49" name="Google Shape;849;p43"/>
          <p:cNvSpPr/>
          <p:nvPr/>
        </p:nvSpPr>
        <p:spPr>
          <a:xfrm>
            <a:off x="6080177" y="1941597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3450309" y="15818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857502" y="1130243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Alerta de algunas condiciones el programa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3" name="Google Shape;853;p4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warnings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4" name="Google Shape;854;p4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Nos provee funcionalidades dependientes del sistema operativo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5" name="Google Shape;855;p4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facilita la escritura de interfaces de </a:t>
            </a:r>
            <a:r>
              <a:rPr lang="es">
                <a:solidFill>
                  <a:srgbClr val="F3F3F3"/>
                </a:solidFill>
              </a:rPr>
              <a:t>línea</a:t>
            </a:r>
            <a:r>
              <a:rPr lang="es">
                <a:solidFill>
                  <a:srgbClr val="F3F3F3"/>
                </a:solidFill>
              </a:rPr>
              <a:t> de comandos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6" name="Google Shape;856;p4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os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7" name="Google Shape;857;p4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argparse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8" name="Google Shape;858;p43"/>
          <p:cNvSpPr/>
          <p:nvPr/>
        </p:nvSpPr>
        <p:spPr>
          <a:xfrm>
            <a:off x="854173" y="1126404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/>
          <p:nvPr/>
        </p:nvSpPr>
        <p:spPr>
          <a:xfrm>
            <a:off x="2293027" y="12161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3"/>
          <p:cNvSpPr/>
          <p:nvPr/>
        </p:nvSpPr>
        <p:spPr>
          <a:xfrm flipH="1">
            <a:off x="2293602" y="315691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3"/>
          <p:cNvSpPr/>
          <p:nvPr/>
        </p:nvSpPr>
        <p:spPr>
          <a:xfrm>
            <a:off x="805202" y="1077942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3"/>
          <p:cNvSpPr/>
          <p:nvPr/>
        </p:nvSpPr>
        <p:spPr>
          <a:xfrm>
            <a:off x="719996" y="1525015"/>
            <a:ext cx="57896" cy="37503"/>
          </a:xfrm>
          <a:custGeom>
            <a:rect b="b" l="l" r="r" t="t"/>
            <a:pathLst>
              <a:path extrusionOk="0" h="811" w="1252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3"/>
          <p:cNvSpPr/>
          <p:nvPr/>
        </p:nvSpPr>
        <p:spPr>
          <a:xfrm>
            <a:off x="719996" y="1472160"/>
            <a:ext cx="57896" cy="38058"/>
          </a:xfrm>
          <a:custGeom>
            <a:rect b="b" l="l" r="r" t="t"/>
            <a:pathLst>
              <a:path extrusionOk="0" h="823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3"/>
          <p:cNvSpPr/>
          <p:nvPr/>
        </p:nvSpPr>
        <p:spPr>
          <a:xfrm>
            <a:off x="719996" y="1367004"/>
            <a:ext cx="57896" cy="38011"/>
          </a:xfrm>
          <a:custGeom>
            <a:rect b="b" l="l" r="r" t="t"/>
            <a:pathLst>
              <a:path extrusionOk="0" h="822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3"/>
          <p:cNvSpPr/>
          <p:nvPr/>
        </p:nvSpPr>
        <p:spPr>
          <a:xfrm>
            <a:off x="719996" y="1419304"/>
            <a:ext cx="57896" cy="38058"/>
          </a:xfrm>
          <a:custGeom>
            <a:rect b="b" l="l" r="r" t="t"/>
            <a:pathLst>
              <a:path extrusionOk="0" h="823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6" name="Google Shape;866;p43"/>
          <p:cNvCxnSpPr/>
          <p:nvPr/>
        </p:nvCxnSpPr>
        <p:spPr>
          <a:xfrm rot="10800000">
            <a:off x="1052317" y="1673547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43"/>
          <p:cNvSpPr/>
          <p:nvPr/>
        </p:nvSpPr>
        <p:spPr>
          <a:xfrm>
            <a:off x="3446979" y="15779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3"/>
          <p:cNvSpPr/>
          <p:nvPr/>
        </p:nvSpPr>
        <p:spPr>
          <a:xfrm>
            <a:off x="4924751" y="16677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3"/>
          <p:cNvSpPr/>
          <p:nvPr/>
        </p:nvSpPr>
        <p:spPr>
          <a:xfrm flipH="1">
            <a:off x="4925325" y="36084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3"/>
          <p:cNvSpPr/>
          <p:nvPr/>
        </p:nvSpPr>
        <p:spPr>
          <a:xfrm>
            <a:off x="3398009" y="15295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43"/>
          <p:cNvCxnSpPr/>
          <p:nvPr/>
        </p:nvCxnSpPr>
        <p:spPr>
          <a:xfrm rot="10800000">
            <a:off x="3645124" y="21251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43"/>
          <p:cNvSpPr/>
          <p:nvPr/>
        </p:nvSpPr>
        <p:spPr>
          <a:xfrm>
            <a:off x="6070474" y="1944132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3"/>
          <p:cNvSpPr/>
          <p:nvPr/>
        </p:nvSpPr>
        <p:spPr>
          <a:xfrm>
            <a:off x="7639051" y="2033889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3"/>
          <p:cNvSpPr/>
          <p:nvPr/>
        </p:nvSpPr>
        <p:spPr>
          <a:xfrm flipH="1">
            <a:off x="7639625" y="3974640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3"/>
          <p:cNvSpPr/>
          <p:nvPr/>
        </p:nvSpPr>
        <p:spPr>
          <a:xfrm>
            <a:off x="6021503" y="1895670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6" name="Google Shape;876;p43"/>
          <p:cNvCxnSpPr/>
          <p:nvPr/>
        </p:nvCxnSpPr>
        <p:spPr>
          <a:xfrm rot="10800000">
            <a:off x="6268618" y="2491275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2" name="Google Shape;882;p4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LIBRERÍAS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3" name="Google Shape;883;p44"/>
          <p:cNvSpPr/>
          <p:nvPr/>
        </p:nvSpPr>
        <p:spPr>
          <a:xfrm>
            <a:off x="6080177" y="1941597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3450309" y="15818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/>
          <p:nvPr/>
        </p:nvSpPr>
        <p:spPr>
          <a:xfrm>
            <a:off x="857502" y="1130243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4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Coeficientes cepstrales de frecuencia de mel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7" name="Google Shape;887;p44"/>
          <p:cNvSpPr txBox="1"/>
          <p:nvPr>
            <p:ph idx="6" type="ctrTitle"/>
          </p:nvPr>
        </p:nvSpPr>
        <p:spPr>
          <a:xfrm>
            <a:off x="5400300" y="237930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python speech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features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8" name="Google Shape;888;p44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Fundamentales para el </a:t>
            </a:r>
            <a:r>
              <a:rPr lang="es">
                <a:solidFill>
                  <a:srgbClr val="F3F3F3"/>
                </a:solidFill>
              </a:rPr>
              <a:t>manejo</a:t>
            </a:r>
            <a:r>
              <a:rPr lang="es">
                <a:solidFill>
                  <a:srgbClr val="F3F3F3"/>
                </a:solidFill>
              </a:rPr>
              <a:t> de datos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9" name="Google Shape;889;p44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Aprendizaje e inferencia no supervisados de modelos ocultos de Markov.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90" name="Google Shape;890;p44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numpy/scipy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91" name="Google Shape;891;p44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hmmlearn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92" name="Google Shape;892;p44"/>
          <p:cNvSpPr/>
          <p:nvPr/>
        </p:nvSpPr>
        <p:spPr>
          <a:xfrm>
            <a:off x="854173" y="1126404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4"/>
          <p:cNvSpPr/>
          <p:nvPr/>
        </p:nvSpPr>
        <p:spPr>
          <a:xfrm>
            <a:off x="2293027" y="12161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4"/>
          <p:cNvSpPr/>
          <p:nvPr/>
        </p:nvSpPr>
        <p:spPr>
          <a:xfrm flipH="1">
            <a:off x="2293602" y="315691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4"/>
          <p:cNvSpPr/>
          <p:nvPr/>
        </p:nvSpPr>
        <p:spPr>
          <a:xfrm>
            <a:off x="805202" y="1077942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4"/>
          <p:cNvSpPr/>
          <p:nvPr/>
        </p:nvSpPr>
        <p:spPr>
          <a:xfrm>
            <a:off x="719996" y="1525015"/>
            <a:ext cx="57896" cy="37503"/>
          </a:xfrm>
          <a:custGeom>
            <a:rect b="b" l="l" r="r" t="t"/>
            <a:pathLst>
              <a:path extrusionOk="0" h="811" w="1252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4"/>
          <p:cNvSpPr/>
          <p:nvPr/>
        </p:nvSpPr>
        <p:spPr>
          <a:xfrm>
            <a:off x="719996" y="1472160"/>
            <a:ext cx="57896" cy="38058"/>
          </a:xfrm>
          <a:custGeom>
            <a:rect b="b" l="l" r="r" t="t"/>
            <a:pathLst>
              <a:path extrusionOk="0" h="823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4"/>
          <p:cNvSpPr/>
          <p:nvPr/>
        </p:nvSpPr>
        <p:spPr>
          <a:xfrm>
            <a:off x="719996" y="1367004"/>
            <a:ext cx="57896" cy="38011"/>
          </a:xfrm>
          <a:custGeom>
            <a:rect b="b" l="l" r="r" t="t"/>
            <a:pathLst>
              <a:path extrusionOk="0" h="822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4"/>
          <p:cNvSpPr/>
          <p:nvPr/>
        </p:nvSpPr>
        <p:spPr>
          <a:xfrm>
            <a:off x="719996" y="1419304"/>
            <a:ext cx="57896" cy="38058"/>
          </a:xfrm>
          <a:custGeom>
            <a:rect b="b" l="l" r="r" t="t"/>
            <a:pathLst>
              <a:path extrusionOk="0" h="823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44"/>
          <p:cNvCxnSpPr/>
          <p:nvPr/>
        </p:nvCxnSpPr>
        <p:spPr>
          <a:xfrm rot="10800000">
            <a:off x="1052317" y="1673547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44"/>
          <p:cNvSpPr/>
          <p:nvPr/>
        </p:nvSpPr>
        <p:spPr>
          <a:xfrm>
            <a:off x="3446979" y="15779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4"/>
          <p:cNvSpPr/>
          <p:nvPr/>
        </p:nvSpPr>
        <p:spPr>
          <a:xfrm>
            <a:off x="4924751" y="16677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4"/>
          <p:cNvSpPr/>
          <p:nvPr/>
        </p:nvSpPr>
        <p:spPr>
          <a:xfrm flipH="1">
            <a:off x="4925325" y="36084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4"/>
          <p:cNvSpPr/>
          <p:nvPr/>
        </p:nvSpPr>
        <p:spPr>
          <a:xfrm>
            <a:off x="3398009" y="15295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5" name="Google Shape;905;p44"/>
          <p:cNvCxnSpPr/>
          <p:nvPr/>
        </p:nvCxnSpPr>
        <p:spPr>
          <a:xfrm rot="10800000">
            <a:off x="3645124" y="21251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44"/>
          <p:cNvSpPr/>
          <p:nvPr/>
        </p:nvSpPr>
        <p:spPr>
          <a:xfrm>
            <a:off x="6070474" y="1944132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4"/>
          <p:cNvSpPr/>
          <p:nvPr/>
        </p:nvSpPr>
        <p:spPr>
          <a:xfrm>
            <a:off x="7639051" y="2033889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4"/>
          <p:cNvSpPr/>
          <p:nvPr/>
        </p:nvSpPr>
        <p:spPr>
          <a:xfrm flipH="1">
            <a:off x="7639625" y="3974640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4"/>
          <p:cNvSpPr/>
          <p:nvPr/>
        </p:nvSpPr>
        <p:spPr>
          <a:xfrm>
            <a:off x="6021503" y="1895670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0" name="Google Shape;910;p44"/>
          <p:cNvCxnSpPr/>
          <p:nvPr/>
        </p:nvCxnSpPr>
        <p:spPr>
          <a:xfrm rot="10800000">
            <a:off x="6268618" y="2491275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113" y="379050"/>
            <a:ext cx="31718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00" y="1291350"/>
            <a:ext cx="7562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838" y="3290825"/>
            <a:ext cx="39624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50" y="393100"/>
            <a:ext cx="7356900" cy="43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0" y="2153600"/>
            <a:ext cx="36766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075" y="0"/>
            <a:ext cx="51879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" y="1761275"/>
            <a:ext cx="4289150" cy="12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275" y="309325"/>
            <a:ext cx="4688725" cy="44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49"/>
          <p:cNvGrpSpPr/>
          <p:nvPr/>
        </p:nvGrpSpPr>
        <p:grpSpPr>
          <a:xfrm rot="10800000">
            <a:off x="-315" y="736022"/>
            <a:ext cx="5119881" cy="1320238"/>
            <a:chOff x="2735900" y="3141850"/>
            <a:chExt cx="4615000" cy="1024950"/>
          </a:xfrm>
        </p:grpSpPr>
        <p:sp>
          <p:nvSpPr>
            <p:cNvPr id="940" name="Google Shape;940;p49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43" name="Google Shape;943;p49"/>
          <p:cNvSpPr txBox="1"/>
          <p:nvPr>
            <p:ph type="title"/>
          </p:nvPr>
        </p:nvSpPr>
        <p:spPr>
          <a:xfrm>
            <a:off x="3060000" y="2725850"/>
            <a:ext cx="426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8000">
                <a:solidFill>
                  <a:srgbClr val="F3F3F3"/>
                </a:solidFill>
              </a:rPr>
              <a:t>GRACIAS</a:t>
            </a:r>
            <a:endParaRPr b="1" i="1" sz="8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GRAFICAR AUDIO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16" name="Google Shape;516;p23"/>
          <p:cNvSpPr txBox="1"/>
          <p:nvPr>
            <p:ph idx="1" type="subTitle"/>
          </p:nvPr>
        </p:nvSpPr>
        <p:spPr>
          <a:xfrm>
            <a:off x="4853625" y="2279075"/>
            <a:ext cx="346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Leer una archivo de audio (.wav), toma los datos de este archivo y los grafica (Amplitud, tiempo)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Librerías: </a:t>
            </a:r>
            <a:endParaRPr b="1"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numpy as np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matplotlib.pyplot as plt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from scipy.io import wavfile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17" name="Google Shape;517;p23"/>
          <p:cNvPicPr preferRelativeResize="0"/>
          <p:nvPr/>
        </p:nvPicPr>
        <p:blipFill rotWithShape="1">
          <a:blip r:embed="rId3">
            <a:alphaModFix/>
          </a:blip>
          <a:srcRect b="0" l="69249" r="0" t="0"/>
          <a:stretch/>
        </p:blipFill>
        <p:spPr>
          <a:xfrm>
            <a:off x="1049075" y="809525"/>
            <a:ext cx="3153101" cy="379397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"/>
          <p:cNvSpPr txBox="1"/>
          <p:nvPr>
            <p:ph type="ctrTitle"/>
          </p:nvPr>
        </p:nvSpPr>
        <p:spPr>
          <a:xfrm>
            <a:off x="3106116" y="-173032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3F3F3"/>
                </a:solidFill>
              </a:rPr>
              <a:t>¿CÓMO LO HACEMOS?</a:t>
            </a:r>
            <a:endParaRPr sz="2600">
              <a:solidFill>
                <a:srgbClr val="F3F3F3"/>
              </a:solidFill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 rotWithShape="1">
          <a:blip r:embed="rId4">
            <a:alphaModFix/>
          </a:blip>
          <a:srcRect b="2555" l="5927" r="2177" t="2783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4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Leer archivo de audio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5" name="Google Shape;525;p24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Normalizar la señal 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6" name="Google Shape;526;p24"/>
          <p:cNvSpPr txBox="1"/>
          <p:nvPr>
            <p:ph idx="5" type="ctrTitle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Generamos el eje de las X (tiempo)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7" name="Google Shape;527;p24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Extraemos un conjunto de valores 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8" name="Google Shape;528;p24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4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24"/>
          <p:cNvCxnSpPr>
            <a:stCxn id="530" idx="3"/>
          </p:cNvCxnSpPr>
          <p:nvPr/>
        </p:nvCxnSpPr>
        <p:spPr>
          <a:xfrm flipH="1" rot="10800000">
            <a:off x="4633800" y="1369825"/>
            <a:ext cx="1878300" cy="34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24"/>
          <p:cNvCxnSpPr>
            <a:stCxn id="529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4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4"/>
          <p:cNvCxnSpPr>
            <a:stCxn id="528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535" name="Google Shape;535;p24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536" name="Google Shape;536;p24"/>
            <p:cNvSpPr/>
            <p:nvPr/>
          </p:nvSpPr>
          <p:spPr>
            <a:xfrm>
              <a:off x="1190625" y="134637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6099900" y="134637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190625" y="404892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6099900" y="404892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3612650" y="858100"/>
              <a:ext cx="375150" cy="257500"/>
            </a:xfrm>
            <a:custGeom>
              <a:rect b="b" l="l" r="r" t="t"/>
              <a:pathLst>
                <a:path extrusionOk="0" h="10300" w="15006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3612650" y="4579400"/>
              <a:ext cx="375150" cy="257925"/>
            </a:xfrm>
            <a:custGeom>
              <a:rect b="b" l="l" r="r" t="t"/>
              <a:pathLst>
                <a:path extrusionOk="0" h="10317" w="15006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3203250" y="2222225"/>
              <a:ext cx="1193925" cy="1250975"/>
            </a:xfrm>
            <a:custGeom>
              <a:rect b="b" l="l" r="r" t="t"/>
              <a:pathLst>
                <a:path extrusionOk="0" h="50039" w="47757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43625" y="1283575"/>
              <a:ext cx="5113175" cy="3129100"/>
            </a:xfrm>
            <a:custGeom>
              <a:rect b="b" l="l" r="r" t="t"/>
              <a:pathLst>
                <a:path extrusionOk="0" h="125164" w="204527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4627125" y="2767775"/>
              <a:ext cx="307450" cy="685875"/>
            </a:xfrm>
            <a:custGeom>
              <a:rect b="b" l="l" r="r" t="t"/>
              <a:pathLst>
                <a:path extrusionOk="0" h="27435" w="12298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4238125" y="1853850"/>
              <a:ext cx="565150" cy="541275"/>
            </a:xfrm>
            <a:custGeom>
              <a:rect b="b" l="l" r="r" t="t"/>
              <a:pathLst>
                <a:path extrusionOk="0" h="21651" w="22606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665850" y="2242850"/>
              <a:ext cx="306650" cy="683975"/>
            </a:xfrm>
            <a:custGeom>
              <a:rect b="b" l="l" r="r" t="t"/>
              <a:pathLst>
                <a:path extrusionOk="0" h="27359" w="12266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2796325" y="3299700"/>
              <a:ext cx="564350" cy="541300"/>
            </a:xfrm>
            <a:custGeom>
              <a:rect b="b" l="l" r="r" t="t"/>
              <a:pathLst>
                <a:path extrusionOk="0" h="21652" w="22574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3723550" y="3685450"/>
              <a:ext cx="694000" cy="296625"/>
            </a:xfrm>
            <a:custGeom>
              <a:rect b="b" l="l" r="r" t="t"/>
              <a:pathLst>
                <a:path extrusionOk="0" h="11865" w="2776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182050" y="1713350"/>
              <a:ext cx="694025" cy="297675"/>
            </a:xfrm>
            <a:custGeom>
              <a:rect b="b" l="l" r="r" t="t"/>
              <a:pathLst>
                <a:path extrusionOk="0" h="11907" w="27761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24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4"/>
          <p:cNvSpPr txBox="1"/>
          <p:nvPr>
            <p:ph idx="4294967295" type="title"/>
          </p:nvPr>
        </p:nvSpPr>
        <p:spPr>
          <a:xfrm>
            <a:off x="203223" y="14286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2" name="Google Shape;552;p24"/>
          <p:cNvSpPr txBox="1"/>
          <p:nvPr>
            <p:ph idx="4294967295" type="title"/>
          </p:nvPr>
        </p:nvSpPr>
        <p:spPr>
          <a:xfrm>
            <a:off x="8098173" y="104568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3" name="Google Shape;553;p24"/>
          <p:cNvSpPr txBox="1"/>
          <p:nvPr>
            <p:ph idx="4294967295" type="title"/>
          </p:nvPr>
        </p:nvSpPr>
        <p:spPr>
          <a:xfrm>
            <a:off x="203223" y="30638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4" name="Google Shape;554;p24"/>
          <p:cNvSpPr txBox="1"/>
          <p:nvPr>
            <p:ph idx="4294967295" type="title"/>
          </p:nvPr>
        </p:nvSpPr>
        <p:spPr>
          <a:xfrm>
            <a:off x="8321598" y="26328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55" name="Google Shape;555;p24"/>
          <p:cNvCxnSpPr/>
          <p:nvPr/>
        </p:nvCxnSpPr>
        <p:spPr>
          <a:xfrm flipH="1" rot="-5400000">
            <a:off x="4671225" y="3988425"/>
            <a:ext cx="735600" cy="4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56" name="Google Shape;556;p24"/>
          <p:cNvSpPr txBox="1"/>
          <p:nvPr>
            <p:ph idx="4294967295" type="title"/>
          </p:nvPr>
        </p:nvSpPr>
        <p:spPr>
          <a:xfrm>
            <a:off x="4162136" y="4314610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7" name="Google Shape;557;p24"/>
          <p:cNvSpPr txBox="1"/>
          <p:nvPr>
            <p:ph idx="5" type="ctrTitle"/>
          </p:nvPr>
        </p:nvSpPr>
        <p:spPr>
          <a:xfrm>
            <a:off x="4671750" y="42534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Graficamos 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4936425" y="347805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00" y="540000"/>
            <a:ext cx="5276176" cy="665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4" name="Google Shape;564;p25"/>
          <p:cNvSpPr txBox="1"/>
          <p:nvPr>
            <p:ph idx="4294967295" type="title"/>
          </p:nvPr>
        </p:nvSpPr>
        <p:spPr>
          <a:xfrm>
            <a:off x="1795673" y="540010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65" name="Google Shape;5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000" y="1666525"/>
            <a:ext cx="4698000" cy="11272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6" name="Google Shape;566;p25"/>
          <p:cNvSpPr txBox="1"/>
          <p:nvPr>
            <p:ph idx="4294967295" type="title"/>
          </p:nvPr>
        </p:nvSpPr>
        <p:spPr>
          <a:xfrm>
            <a:off x="2880498" y="15824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67" name="Google Shape;567;p25"/>
          <p:cNvSpPr txBox="1"/>
          <p:nvPr>
            <p:ph idx="4294967295" type="title"/>
          </p:nvPr>
        </p:nvSpPr>
        <p:spPr>
          <a:xfrm>
            <a:off x="2880498" y="22491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68" name="Google Shape;5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2150" y="3203925"/>
            <a:ext cx="7181850" cy="15430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9" name="Google Shape;569;p25"/>
          <p:cNvSpPr txBox="1"/>
          <p:nvPr>
            <p:ph idx="4294967295" type="title"/>
          </p:nvPr>
        </p:nvSpPr>
        <p:spPr>
          <a:xfrm>
            <a:off x="592973" y="31170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70" name="Google Shape;570;p25"/>
          <p:cNvSpPr txBox="1"/>
          <p:nvPr>
            <p:ph idx="4294967295" type="title"/>
          </p:nvPr>
        </p:nvSpPr>
        <p:spPr>
          <a:xfrm>
            <a:off x="592986" y="4025710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"/>
          <p:cNvSpPr txBox="1"/>
          <p:nvPr>
            <p:ph type="ctrTitle"/>
          </p:nvPr>
        </p:nvSpPr>
        <p:spPr>
          <a:xfrm>
            <a:off x="3675075" y="-105125"/>
            <a:ext cx="2526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3F3F3"/>
                </a:solidFill>
              </a:rPr>
              <a:t>EJEMPLOS</a:t>
            </a:r>
            <a:endParaRPr sz="4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576" name="Google Shape;576;p26"/>
          <p:cNvGrpSpPr/>
          <p:nvPr/>
        </p:nvGrpSpPr>
        <p:grpSpPr>
          <a:xfrm>
            <a:off x="-364043" y="744216"/>
            <a:ext cx="9925446" cy="3655062"/>
            <a:chOff x="259425" y="1569525"/>
            <a:chExt cx="7038325" cy="2591875"/>
          </a:xfrm>
        </p:grpSpPr>
        <p:sp>
          <p:nvSpPr>
            <p:cNvPr id="577" name="Google Shape;577;p26"/>
            <p:cNvSpPr/>
            <p:nvPr/>
          </p:nvSpPr>
          <p:spPr>
            <a:xfrm>
              <a:off x="259425" y="1569525"/>
              <a:ext cx="7038325" cy="2591875"/>
            </a:xfrm>
            <a:custGeom>
              <a:rect b="b" l="l" r="r" t="t"/>
              <a:pathLst>
                <a:path extrusionOk="0" fill="none" h="103675" w="281533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cap="flat" cmpd="sng" w="1905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872537" y="3568962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cap="flat" cmpd="sng" w="1905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4036225" y="1878750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3416837" y="3826785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905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3979904" y="1847821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905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582" name="Google Shape;582;p26"/>
          <p:cNvSpPr txBox="1"/>
          <p:nvPr>
            <p:ph idx="12" type="sldNum"/>
          </p:nvPr>
        </p:nvSpPr>
        <p:spPr>
          <a:xfrm>
            <a:off x="7253484" y="19781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3" name="Google Shape;5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25" y="946200"/>
            <a:ext cx="3274700" cy="2457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584" name="Google Shape;5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600" y="1978150"/>
            <a:ext cx="3669075" cy="28552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585" name="Google Shape;585;p26" title="prueba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975" y="9462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6" title="sonido_aleatorio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325" y="3701050"/>
            <a:ext cx="548700" cy="5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TRANSFORMAR A FRECUENCIA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2" name="Google Shape;592;p27"/>
          <p:cNvSpPr txBox="1"/>
          <p:nvPr>
            <p:ph type="ctrTitle"/>
          </p:nvPr>
        </p:nvSpPr>
        <p:spPr>
          <a:xfrm flipH="1">
            <a:off x="836200" y="3550050"/>
            <a:ext cx="3408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Transformamos la señal en función del tiempo en una señal en función de la frecuencia.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Librerías: </a:t>
            </a:r>
            <a:endParaRPr b="1"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numpy as np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import matplotlib.pyplot as plt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from scipy.io import wavfile</a:t>
            </a: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93" name="Google Shape;5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350" y="1275300"/>
            <a:ext cx="4294900" cy="31287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/>
          <p:nvPr/>
        </p:nvSpPr>
        <p:spPr>
          <a:xfrm>
            <a:off x="-21487" y="2071975"/>
            <a:ext cx="1244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Leer archivo de audio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9" name="Google Shape;599;p28"/>
          <p:cNvSpPr txBox="1"/>
          <p:nvPr>
            <p:ph type="ctrTitle"/>
          </p:nvPr>
        </p:nvSpPr>
        <p:spPr>
          <a:xfrm>
            <a:off x="1953888" y="-1560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3F3F3"/>
                </a:solidFill>
              </a:rPr>
              <a:t>¿CÓMO LO HACEMOS?</a:t>
            </a:r>
            <a:endParaRPr sz="2700">
              <a:solidFill>
                <a:srgbClr val="F3F3F3"/>
              </a:solidFill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-10998" y="1298761"/>
            <a:ext cx="9144074" cy="578725"/>
          </a:xfrm>
          <a:custGeom>
            <a:rect b="b" l="l" r="r" t="t"/>
            <a:pathLst>
              <a:path extrusionOk="0" h="18229" w="288025">
                <a:moveTo>
                  <a:pt x="81677" y="0"/>
                </a:moveTo>
                <a:lnTo>
                  <a:pt x="73033" y="18086"/>
                </a:lnTo>
                <a:lnTo>
                  <a:pt x="0" y="18086"/>
                </a:lnTo>
                <a:lnTo>
                  <a:pt x="0" y="18228"/>
                </a:lnTo>
                <a:lnTo>
                  <a:pt x="73116" y="18228"/>
                </a:lnTo>
                <a:lnTo>
                  <a:pt x="81772" y="155"/>
                </a:lnTo>
                <a:lnTo>
                  <a:pt x="193119" y="155"/>
                </a:lnTo>
                <a:lnTo>
                  <a:pt x="202299" y="18193"/>
                </a:lnTo>
                <a:lnTo>
                  <a:pt x="202311" y="18228"/>
                </a:lnTo>
                <a:lnTo>
                  <a:pt x="288024" y="18228"/>
                </a:lnTo>
                <a:lnTo>
                  <a:pt x="288024" y="18086"/>
                </a:lnTo>
                <a:lnTo>
                  <a:pt x="202406" y="18086"/>
                </a:lnTo>
                <a:lnTo>
                  <a:pt x="193227" y="36"/>
                </a:lnTo>
                <a:lnTo>
                  <a:pt x="193203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481725" y="1895225"/>
            <a:ext cx="238278" cy="149776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8"/>
          <p:cNvSpPr txBox="1"/>
          <p:nvPr/>
        </p:nvSpPr>
        <p:spPr>
          <a:xfrm>
            <a:off x="1260388" y="2245400"/>
            <a:ext cx="1244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Normalizar la señal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3" name="Google Shape;603;p28"/>
          <p:cNvSpPr txBox="1"/>
          <p:nvPr/>
        </p:nvSpPr>
        <p:spPr>
          <a:xfrm>
            <a:off x="2625849" y="1700250"/>
            <a:ext cx="19551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Extraemos la longitud completa y media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4" name="Google Shape;604;p28"/>
          <p:cNvSpPr txBox="1"/>
          <p:nvPr/>
        </p:nvSpPr>
        <p:spPr>
          <a:xfrm>
            <a:off x="4396849" y="1700250"/>
            <a:ext cx="19551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Transformada de Fourier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5" name="Google Shape;605;p28"/>
          <p:cNvSpPr/>
          <p:nvPr/>
        </p:nvSpPr>
        <p:spPr>
          <a:xfrm>
            <a:off x="5255275" y="1298750"/>
            <a:ext cx="238276" cy="149779"/>
          </a:xfrm>
          <a:custGeom>
            <a:rect b="b" l="l" r="r" t="t"/>
            <a:pathLst>
              <a:path extrusionOk="0" h="3953" w="4573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50" y="3353025"/>
            <a:ext cx="4952700" cy="1250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28"/>
          <p:cNvSpPr txBox="1"/>
          <p:nvPr/>
        </p:nvSpPr>
        <p:spPr>
          <a:xfrm>
            <a:off x="6082462" y="2146525"/>
            <a:ext cx="19551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Ajustar señal 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8" name="Google Shape;608;p28"/>
          <p:cNvSpPr/>
          <p:nvPr/>
        </p:nvSpPr>
        <p:spPr>
          <a:xfrm>
            <a:off x="8304875" y="1895225"/>
            <a:ext cx="238276" cy="149779"/>
          </a:xfrm>
          <a:custGeom>
            <a:rect b="b" l="l" r="r" t="t"/>
            <a:pathLst>
              <a:path extrusionOk="0" h="3953" w="4573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6940875" y="1895225"/>
            <a:ext cx="238276" cy="149779"/>
          </a:xfrm>
          <a:custGeom>
            <a:rect b="b" l="l" r="r" t="t"/>
            <a:pathLst>
              <a:path extrusionOk="0" h="3953" w="4573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 txBox="1"/>
          <p:nvPr/>
        </p:nvSpPr>
        <p:spPr>
          <a:xfrm>
            <a:off x="7446462" y="2146525"/>
            <a:ext cx="19551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Eje X, eje Y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y graficar</a:t>
            </a:r>
            <a:endParaRPr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1" name="Google Shape;611;p28"/>
          <p:cNvSpPr/>
          <p:nvPr/>
        </p:nvSpPr>
        <p:spPr>
          <a:xfrm>
            <a:off x="3484275" y="1305650"/>
            <a:ext cx="238276" cy="149779"/>
          </a:xfrm>
          <a:custGeom>
            <a:rect b="b" l="l" r="r" t="t"/>
            <a:pathLst>
              <a:path extrusionOk="0" h="3953" w="4573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8"/>
          <p:cNvSpPr/>
          <p:nvPr/>
        </p:nvSpPr>
        <p:spPr>
          <a:xfrm>
            <a:off x="1763625" y="1912045"/>
            <a:ext cx="238276" cy="149779"/>
          </a:xfrm>
          <a:custGeom>
            <a:rect b="b" l="l" r="r" t="t"/>
            <a:pathLst>
              <a:path extrusionOk="0" h="3953" w="4573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/>
          <p:nvPr>
            <p:ph idx="4294967295" type="title"/>
          </p:nvPr>
        </p:nvSpPr>
        <p:spPr>
          <a:xfrm>
            <a:off x="1774648" y="2511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8" name="Google Shape;618;p29"/>
          <p:cNvSpPr txBox="1"/>
          <p:nvPr>
            <p:ph idx="4294967295" type="title"/>
          </p:nvPr>
        </p:nvSpPr>
        <p:spPr>
          <a:xfrm>
            <a:off x="2691298" y="1017348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9" name="Google Shape;619;p29"/>
          <p:cNvSpPr txBox="1"/>
          <p:nvPr>
            <p:ph idx="4294967295" type="title"/>
          </p:nvPr>
        </p:nvSpPr>
        <p:spPr>
          <a:xfrm>
            <a:off x="2880498" y="2249123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20" name="Google Shape;620;p29"/>
          <p:cNvSpPr txBox="1"/>
          <p:nvPr>
            <p:ph idx="4294967295" type="title"/>
          </p:nvPr>
        </p:nvSpPr>
        <p:spPr>
          <a:xfrm>
            <a:off x="592973" y="3117035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s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1" name="Google Shape;6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525" y="306653"/>
            <a:ext cx="5572125" cy="57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8450" y="1137950"/>
            <a:ext cx="3133150" cy="51859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3" name="Google Shape;62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450" y="1963513"/>
            <a:ext cx="5286375" cy="9334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6350" y="3117025"/>
            <a:ext cx="6711300" cy="1905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